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70" r:id="rId12"/>
    <p:sldId id="269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29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044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89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4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1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339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50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50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1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83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656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0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152DDD0-7B5E-4A3C-B922-1139619E3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774" y="1755286"/>
            <a:ext cx="10504869" cy="267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707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94F8F-7273-434A-A3D6-D39A08C8B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264A4E-0539-4526-B5DA-1779A4073F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3100" y="0"/>
            <a:ext cx="57658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06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0639F-C250-4E87-BA5B-F3B66226E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4399" y="1140970"/>
            <a:ext cx="8906022" cy="8747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/>
              <a:t>Fractures and Dislocation- Important Points</a:t>
            </a:r>
            <a:br>
              <a:rPr lang="en-US" dirty="0"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Textbox 302">
            <a:extLst>
              <a:ext uri="{FF2B5EF4-FFF2-40B4-BE49-F238E27FC236}">
                <a16:creationId xmlns:a16="http://schemas.microsoft.com/office/drawing/2014/main" id="{6A42E588-B529-4529-B871-0AB62B778FE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solidFill>
            <a:schemeClr val="accent6">
              <a:lumMod val="50000"/>
            </a:schemeClr>
          </a:solidFill>
          <a:ln w="6096">
            <a:solidFill>
              <a:srgbClr val="009245"/>
            </a:solidFill>
            <a:prstDash val="solid"/>
          </a:ln>
        </p:spPr>
        <p:txBody>
          <a:bodyPr wrap="square" lIns="0" tIns="0" rIns="0" bIns="0" rtlCol="0">
            <a:noAutofit/>
          </a:bodyPr>
          <a:lstStyle/>
          <a:p>
            <a:pPr marL="1477645" marR="0">
              <a:lnSpc>
                <a:spcPts val="1395"/>
              </a:lnSpc>
              <a:spcBef>
                <a:spcPts val="0"/>
              </a:spcBef>
              <a:spcAft>
                <a:spcPts val="800"/>
              </a:spcAft>
            </a:pPr>
            <a:endParaRPr lang="en-US" sz="2400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139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Do</a:t>
            </a:r>
            <a:r>
              <a:rPr lang="en-US" sz="2400" b="1" spc="-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not;</a:t>
            </a:r>
          </a:p>
          <a:p>
            <a:pPr marL="0" marR="0" indent="0">
              <a:lnSpc>
                <a:spcPts val="139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400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8405" lvl="2">
              <a:lnSpc>
                <a:spcPct val="115000"/>
              </a:lnSpc>
              <a:spcBef>
                <a:spcPts val="0"/>
              </a:spcBef>
              <a:tabLst>
                <a:tab pos="294005" algn="l"/>
              </a:tabLst>
            </a:pP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Move</a:t>
            </a:r>
            <a:r>
              <a:rPr lang="en-US" sz="1600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600" spc="-1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patient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till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600" spc="-1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affected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en-US" sz="1600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en-US" sz="1600" spc="-1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secured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600" spc="-1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supported</a:t>
            </a:r>
            <a:endParaRPr lang="en-US" sz="1600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8405" lvl="2">
              <a:lnSpc>
                <a:spcPct val="115000"/>
              </a:lnSpc>
              <a:spcBef>
                <a:spcPts val="0"/>
              </a:spcBef>
              <a:tabLst>
                <a:tab pos="294005" algn="l"/>
              </a:tabLst>
            </a:pP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600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directly</a:t>
            </a:r>
            <a:r>
              <a:rPr lang="en-US" sz="1600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1600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broken</a:t>
            </a:r>
            <a:r>
              <a:rPr lang="en-US" sz="1600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bones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en-US" sz="1600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US" sz="1600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600" spc="-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endParaRPr lang="en-US" sz="1600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8405" lvl="2">
              <a:lnSpc>
                <a:spcPct val="115000"/>
              </a:lnSpc>
              <a:spcBef>
                <a:spcPts val="5"/>
              </a:spcBef>
              <a:tabLst>
                <a:tab pos="294005" algn="l"/>
              </a:tabLst>
            </a:pP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r>
              <a:rPr lang="en-US" sz="1600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600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force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dislocated</a:t>
            </a:r>
            <a:r>
              <a:rPr lang="en-US" sz="1600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joint</a:t>
            </a:r>
            <a:r>
              <a:rPr lang="en-US" sz="1600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back</a:t>
            </a:r>
            <a:r>
              <a:rPr lang="en-US" sz="1600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600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en-US" sz="1600" spc="-1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endParaRPr lang="en-US" sz="1600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8405" lvl="2">
              <a:lnSpc>
                <a:spcPct val="115000"/>
              </a:lnSpc>
              <a:spcBef>
                <a:spcPts val="0"/>
              </a:spcBef>
              <a:tabLst>
                <a:tab pos="294005" algn="l"/>
              </a:tabLst>
            </a:pP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r>
              <a:rPr lang="en-US" sz="1600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600" spc="-1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move</a:t>
            </a:r>
            <a:r>
              <a:rPr lang="en-US" sz="1600" spc="-1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600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affected</a:t>
            </a:r>
            <a:r>
              <a:rPr lang="en-US" sz="1600" spc="-1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en-US" sz="1600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unnecessarily</a:t>
            </a:r>
            <a:endParaRPr lang="en-US" sz="1600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8405" lvl="2">
              <a:lnSpc>
                <a:spcPct val="115000"/>
              </a:lnSpc>
              <a:spcBef>
                <a:spcPts val="10"/>
              </a:spcBef>
              <a:tabLst>
                <a:tab pos="294005" algn="l"/>
              </a:tabLst>
            </a:pP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Force</a:t>
            </a:r>
            <a:r>
              <a:rPr lang="en-US" sz="1600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victim/patient</a:t>
            </a:r>
            <a:r>
              <a:rPr lang="en-US" sz="1600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600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eat</a:t>
            </a:r>
            <a:r>
              <a:rPr lang="en-US" sz="1600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sz="1600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drink</a:t>
            </a:r>
            <a:endParaRPr lang="en-US" sz="1600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16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Always</a:t>
            </a:r>
            <a:r>
              <a:rPr lang="en-US" sz="2400" b="1" i="1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Remember</a:t>
            </a:r>
            <a:r>
              <a:rPr lang="en-US" sz="2400" b="1" i="1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!You</a:t>
            </a:r>
            <a:r>
              <a:rPr lang="en-US" sz="2400" b="1" i="1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cannot</a:t>
            </a:r>
            <a:r>
              <a:rPr lang="en-US" sz="2400" b="1" i="1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tell</a:t>
            </a:r>
            <a:r>
              <a:rPr lang="en-US" sz="2400" b="1" i="1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b="1" i="1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difference</a:t>
            </a:r>
            <a:r>
              <a:rPr lang="en-US" sz="2400" b="1" i="1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between,</a:t>
            </a:r>
            <a:r>
              <a:rPr lang="en-US" sz="2400" b="1" i="1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fracture,</a:t>
            </a:r>
            <a:r>
              <a:rPr lang="en-US" sz="2400" b="1" i="1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dislocation</a:t>
            </a:r>
            <a:r>
              <a:rPr lang="en-US" sz="2400" b="1" i="1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b="1" i="1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sprain</a:t>
            </a:r>
            <a:endParaRPr lang="en-US" sz="2400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332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6BAAD-8EA2-4234-BA45-C8E5A5C16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Practical Demonstration (Activity)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A58F0-EC6D-41F1-A4B1-A5B7EB600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Participants practice:</a:t>
            </a:r>
          </a:p>
          <a:p>
            <a:pPr lvl="1"/>
            <a:r>
              <a:rPr lang="en-US" dirty="0"/>
              <a:t>Applying triangular sling</a:t>
            </a:r>
          </a:p>
          <a:p>
            <a:pPr lvl="1"/>
            <a:r>
              <a:rPr lang="en-US" dirty="0"/>
              <a:t>Splinting arm, wrist, and leg fractures</a:t>
            </a:r>
          </a:p>
          <a:p>
            <a:pPr lvl="1"/>
            <a:r>
              <a:rPr lang="en-US" dirty="0"/>
              <a:t>Elevating sprained joint</a:t>
            </a:r>
          </a:p>
          <a:p>
            <a:pPr lvl="1"/>
            <a:r>
              <a:rPr lang="en-US" dirty="0"/>
              <a:t>Safe lifting, handling &amp; positioning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Instructor observes:</a:t>
            </a:r>
          </a:p>
          <a:p>
            <a:pPr lvl="1"/>
            <a:r>
              <a:rPr lang="en-US" dirty="0"/>
              <a:t>Technique</a:t>
            </a:r>
          </a:p>
          <a:p>
            <a:pPr lvl="1"/>
            <a:r>
              <a:rPr lang="en-US" dirty="0"/>
              <a:t>Safety</a:t>
            </a:r>
          </a:p>
          <a:p>
            <a:pPr lvl="1"/>
            <a:r>
              <a:rPr lang="en-US" dirty="0"/>
              <a:t>Circulation checks</a:t>
            </a:r>
          </a:p>
          <a:p>
            <a:pPr lvl="1"/>
            <a:r>
              <a:rPr lang="en-US" dirty="0"/>
              <a:t>Communication &amp; reassurance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986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CF475-F951-4C4E-954D-250CF3021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Key Takeaways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59443-B8E3-42EF-80B9-4AFEA4578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Immobilization prevents further damage</a:t>
            </a:r>
          </a:p>
          <a:p>
            <a:pPr lvl="0"/>
            <a:r>
              <a:rPr lang="en-US" dirty="0"/>
              <a:t>Never force a bone or joint back into place</a:t>
            </a:r>
          </a:p>
          <a:p>
            <a:pPr lvl="0"/>
            <a:r>
              <a:rPr lang="en-US" dirty="0"/>
              <a:t>Support injured limb + check circulation</a:t>
            </a:r>
          </a:p>
          <a:p>
            <a:pPr lvl="0"/>
            <a:r>
              <a:rPr lang="en-US" dirty="0"/>
              <a:t>RICE helps control swelling in sprains</a:t>
            </a:r>
          </a:p>
          <a:p>
            <a:pPr lvl="0"/>
            <a:r>
              <a:rPr lang="en-US" dirty="0"/>
              <a:t>Early care reduces pain &amp; improves outcomes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244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71415-8185-4E39-ADA5-76CAF510D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Reflection Questions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52D3B-0C9F-4B50-B70B-1337E81DF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to distinguish fracture vs dislocation vs sprain?</a:t>
            </a:r>
          </a:p>
          <a:p>
            <a:pPr lvl="0"/>
            <a:r>
              <a:rPr lang="en-US" dirty="0"/>
              <a:t>Why must dislocations never be relocated by responders?</a:t>
            </a:r>
          </a:p>
          <a:p>
            <a:pPr lvl="0"/>
            <a:r>
              <a:rPr lang="en-US" dirty="0"/>
              <a:t>How would you make an improvised splint?</a:t>
            </a:r>
          </a:p>
          <a:p>
            <a:pPr lvl="0"/>
            <a:r>
              <a:rPr lang="en-US" dirty="0"/>
              <a:t>What are essential checks after applying a sling?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592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472" y="400582"/>
            <a:ext cx="10846191" cy="876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MODULE TWO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b="1" dirty="0">
                <a:solidFill>
                  <a:srgbClr val="002060"/>
                </a:solidFill>
              </a:rPr>
              <a:t>FIRST AID MANAGEMENT IN EMERGENCIES AT PRIMARY HEALTHCARE LEVEL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000" b="1" dirty="0">
                <a:solidFill>
                  <a:srgbClr val="00B050"/>
                </a:solidFill>
              </a:rPr>
              <a:t>SESSION 2.7: FRACTURES, DISLOCATION &amp; SPRAINS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48" y="1941339"/>
            <a:ext cx="4290255" cy="40835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5A950-D892-4F8F-BC7B-B62D8765F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49856-E801-4EEE-9A0D-2FA0DDAB1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Fractures, dislocations &amp; sprains occur frequently in emergencies</a:t>
            </a:r>
          </a:p>
          <a:p>
            <a:pPr lvl="0"/>
            <a:r>
              <a:rPr lang="en-US" dirty="0"/>
              <a:t>Quick first aid reduces pain, prevents complications</a:t>
            </a:r>
          </a:p>
          <a:p>
            <a:pPr lvl="0"/>
            <a:r>
              <a:rPr lang="en-US" dirty="0"/>
              <a:t>Proper immobilization prevents additional tissue, nerve &amp; vessel injury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Goal: </a:t>
            </a:r>
            <a:r>
              <a:rPr lang="en-US" b="1" dirty="0"/>
              <a:t>Stabilize → Support → Transport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9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EF37C-2863-49B7-A5E7-48AE5B663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Session Objectives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F7494-32EC-4F8F-BA59-E768BA240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Participants will be able to: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Differentiate fractures, dislocations &amp; sprains</a:t>
            </a:r>
          </a:p>
          <a:p>
            <a:pPr lvl="1"/>
            <a:r>
              <a:rPr lang="en-US" dirty="0"/>
              <a:t>Identify </a:t>
            </a:r>
            <a:r>
              <a:rPr lang="en-US" b="1" dirty="0"/>
              <a:t>open vs closed fractures</a:t>
            </a:r>
            <a:endParaRPr lang="en-US" dirty="0"/>
          </a:p>
          <a:p>
            <a:pPr lvl="1"/>
            <a:r>
              <a:rPr lang="en-US" dirty="0"/>
              <a:t>Apply </a:t>
            </a:r>
            <a:r>
              <a:rPr lang="en-US" b="1" dirty="0"/>
              <a:t>basic immobilization</a:t>
            </a:r>
            <a:r>
              <a:rPr lang="en-US" dirty="0"/>
              <a:t> techniques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slings &amp; supports</a:t>
            </a:r>
            <a:r>
              <a:rPr lang="en-US" dirty="0"/>
              <a:t> for limb injuries</a:t>
            </a:r>
          </a:p>
          <a:p>
            <a:pPr lvl="1"/>
            <a:r>
              <a:rPr lang="en-US" dirty="0"/>
              <a:t>Minimize movement &amp; maintain patient comfort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251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D3B6A-D904-4A05-8946-52812A68C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Definitions &amp; Key Features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CC08825-5CE2-4906-8E0D-3DB8BAE916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5450076"/>
              </p:ext>
            </p:extLst>
          </p:nvPr>
        </p:nvGraphicFramePr>
        <p:xfrm>
          <a:off x="351692" y="2250830"/>
          <a:ext cx="11507373" cy="34465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5947">
                  <a:extLst>
                    <a:ext uri="{9D8B030D-6E8A-4147-A177-3AD203B41FA5}">
                      <a16:colId xmlns:a16="http://schemas.microsoft.com/office/drawing/2014/main" val="184562135"/>
                    </a:ext>
                  </a:extLst>
                </a:gridCol>
                <a:gridCol w="7831426">
                  <a:extLst>
                    <a:ext uri="{9D8B030D-6E8A-4147-A177-3AD203B41FA5}">
                      <a16:colId xmlns:a16="http://schemas.microsoft.com/office/drawing/2014/main" val="2319232920"/>
                    </a:ext>
                  </a:extLst>
                </a:gridCol>
              </a:tblGrid>
              <a:tr h="8294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Injury Type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Definition / Key Features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1794772"/>
                  </a:ext>
                </a:extLst>
              </a:tr>
              <a:tr h="8688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Fracture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Break in a bone; can be closed (skin intact) or open (bone protrudes through skin)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36164303"/>
                  </a:ext>
                </a:extLst>
              </a:tr>
              <a:tr h="8688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Dislocation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Bone displaced from its normal joint position; can be partial or complete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9440688"/>
                  </a:ext>
                </a:extLst>
              </a:tr>
              <a:tr h="879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Sprain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Overstretching or tearing of ligaments; pain, swelling, but no bone displacement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3025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98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CE9C4-8980-4374-9DDA-ADA971507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First Aid Principles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90C02-5040-4383-885A-8092F210A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Immobilize</a:t>
            </a:r>
            <a:r>
              <a:rPr lang="en-US" dirty="0"/>
              <a:t> the injured area</a:t>
            </a:r>
          </a:p>
          <a:p>
            <a:pPr lvl="0"/>
            <a:r>
              <a:rPr lang="en-US" b="1" dirty="0"/>
              <a:t>Reduce pain</a:t>
            </a:r>
            <a:r>
              <a:rPr lang="en-US" dirty="0"/>
              <a:t> by supporting limb</a:t>
            </a:r>
          </a:p>
          <a:p>
            <a:pPr lvl="0"/>
            <a:r>
              <a:rPr lang="en-US" b="1" dirty="0"/>
              <a:t>Never manipulate</a:t>
            </a:r>
            <a:r>
              <a:rPr lang="en-US" dirty="0"/>
              <a:t> or relocate dislocations</a:t>
            </a:r>
          </a:p>
          <a:p>
            <a:pPr lvl="0"/>
            <a:r>
              <a:rPr lang="en-US" b="1" dirty="0"/>
              <a:t>Monitor circulation</a:t>
            </a:r>
            <a:r>
              <a:rPr lang="en-US" dirty="0"/>
              <a:t> (color, movement, sensation)</a:t>
            </a:r>
          </a:p>
          <a:p>
            <a:pPr lvl="0"/>
            <a:r>
              <a:rPr lang="en-US" b="1" dirty="0"/>
              <a:t>Refer urgently</a:t>
            </a:r>
            <a:r>
              <a:rPr lang="en-US" dirty="0"/>
              <a:t> to medical facility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529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986BF-33E5-4E88-A3A8-C0E4A1C89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9209" y="803691"/>
            <a:ext cx="10515600" cy="828675"/>
          </a:xfrm>
        </p:spPr>
        <p:txBody>
          <a:bodyPr/>
          <a:lstStyle/>
          <a:p>
            <a:r>
              <a:rPr lang="en-US" b="1" dirty="0"/>
              <a:t>Immobilization Techniques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1BD4D-FE2E-44DE-951E-80BF55AAB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653" y="2153921"/>
            <a:ext cx="9702800" cy="33781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Fracture</a:t>
            </a:r>
            <a:endParaRPr lang="en-US" dirty="0"/>
          </a:p>
          <a:p>
            <a:pPr lvl="1"/>
            <a:r>
              <a:rPr lang="en-US" dirty="0"/>
              <a:t>Use splints or padded supports</a:t>
            </a:r>
          </a:p>
          <a:p>
            <a:pPr lvl="1"/>
            <a:r>
              <a:rPr lang="en-US" dirty="0"/>
              <a:t>Immobilize </a:t>
            </a:r>
            <a:r>
              <a:rPr lang="en-US" b="1" dirty="0"/>
              <a:t>joint above &amp; below</a:t>
            </a:r>
            <a:r>
              <a:rPr lang="en-US" dirty="0"/>
              <a:t> the fracture</a:t>
            </a:r>
          </a:p>
          <a:p>
            <a:pPr marL="0" indent="0">
              <a:buNone/>
            </a:pPr>
            <a:r>
              <a:rPr lang="en-US" b="1" dirty="0"/>
              <a:t>Dislocation</a:t>
            </a:r>
            <a:endParaRPr lang="en-US" dirty="0"/>
          </a:p>
          <a:p>
            <a:pPr lvl="1"/>
            <a:r>
              <a:rPr lang="en-US" dirty="0"/>
              <a:t>Support joint </a:t>
            </a:r>
            <a:r>
              <a:rPr lang="en-US" b="1" dirty="0"/>
              <a:t>in position found</a:t>
            </a:r>
            <a:endParaRPr lang="en-US" dirty="0"/>
          </a:p>
          <a:p>
            <a:pPr lvl="1"/>
            <a:r>
              <a:rPr lang="en-US" dirty="0"/>
              <a:t>Use sling or bandage</a:t>
            </a:r>
          </a:p>
          <a:p>
            <a:pPr lvl="1"/>
            <a:r>
              <a:rPr lang="en-US" dirty="0"/>
              <a:t>Do NOT attempt to relocate</a:t>
            </a:r>
          </a:p>
          <a:p>
            <a:pPr marL="0" indent="0">
              <a:buNone/>
            </a:pPr>
            <a:r>
              <a:rPr lang="en-US" b="1" dirty="0"/>
              <a:t>Sprain</a:t>
            </a:r>
            <a:endParaRPr lang="en-US" dirty="0"/>
          </a:p>
          <a:p>
            <a:pPr lvl="1"/>
            <a:r>
              <a:rPr lang="en-US" dirty="0"/>
              <a:t>R.I.C.E Method: </a:t>
            </a:r>
            <a:r>
              <a:rPr lang="en-US" b="1" dirty="0"/>
              <a:t>Rest – Ice – Compression – Elevation</a:t>
            </a:r>
            <a:endParaRPr lang="en-US" dirty="0"/>
          </a:p>
          <a:p>
            <a:pPr lvl="1"/>
            <a:r>
              <a:rPr lang="en-US" dirty="0"/>
              <a:t>Use elastic bandage for compression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4AD37A-291F-4FDF-B022-1ABC8117E46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646" y="3089812"/>
            <a:ext cx="6128581" cy="150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855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FECD7-22FA-456D-91EB-DB9E06438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Using Slings &amp; Bandages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C4AA0-9751-44EC-AC4C-AE6285D6E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Triangular Sling (for arm/shoulder injuries):</a:t>
            </a:r>
            <a:endParaRPr lang="en-US" dirty="0"/>
          </a:p>
          <a:p>
            <a:pPr lvl="1"/>
            <a:r>
              <a:rPr lang="en-US" dirty="0"/>
              <a:t>Supports weight of arm</a:t>
            </a:r>
          </a:p>
          <a:p>
            <a:pPr lvl="1"/>
            <a:r>
              <a:rPr lang="en-US" dirty="0"/>
              <a:t>Reduces pain &amp; movement</a:t>
            </a:r>
          </a:p>
          <a:p>
            <a:pPr lvl="1"/>
            <a:r>
              <a:rPr lang="en-US" dirty="0"/>
              <a:t>Check circulation after tying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/>
              <a:t>Improvised Materials:</a:t>
            </a:r>
            <a:endParaRPr lang="en-US" dirty="0"/>
          </a:p>
          <a:p>
            <a:pPr lvl="1"/>
            <a:r>
              <a:rPr lang="en-US" dirty="0"/>
              <a:t>Cloth, scarves, belts, cardboard, sticks</a:t>
            </a:r>
          </a:p>
          <a:p>
            <a:pPr lvl="1"/>
            <a:r>
              <a:rPr lang="en-US" dirty="0"/>
              <a:t>Ensure padding between splint &amp; skin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2E0B4-7FAE-459F-ADCE-1CC4A7B86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062" y="2100262"/>
            <a:ext cx="1989138" cy="305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33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0580A-E3F2-4EEB-829F-E87104ADA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Splinting Techniques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C49B0-60CA-41BF-8CAA-0EDD92D8A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When splinting: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Keep limb </a:t>
            </a:r>
            <a:r>
              <a:rPr lang="en-US" b="1" dirty="0"/>
              <a:t>in the position found</a:t>
            </a:r>
            <a:endParaRPr lang="en-US" dirty="0"/>
          </a:p>
          <a:p>
            <a:pPr lvl="1"/>
            <a:r>
              <a:rPr lang="en-US" dirty="0"/>
              <a:t>Pad the splint for comfort</a:t>
            </a:r>
          </a:p>
          <a:p>
            <a:pPr lvl="1"/>
            <a:r>
              <a:rPr lang="en-US" dirty="0"/>
              <a:t>Tie with cloth strips or bandages</a:t>
            </a:r>
          </a:p>
          <a:p>
            <a:pPr lvl="1"/>
            <a:r>
              <a:rPr lang="en-US" dirty="0"/>
              <a:t>Immobilize at least </a:t>
            </a:r>
            <a:r>
              <a:rPr lang="en-US" b="1" dirty="0"/>
              <a:t>two joints</a:t>
            </a:r>
            <a:endParaRPr lang="en-US" dirty="0"/>
          </a:p>
          <a:p>
            <a:pPr lvl="1"/>
            <a:r>
              <a:rPr lang="en-US" dirty="0"/>
              <a:t>Check for:</a:t>
            </a:r>
            <a:br>
              <a:rPr lang="en-US" dirty="0"/>
            </a:br>
            <a:r>
              <a:rPr lang="en-US" dirty="0"/>
              <a:t>	✓ Warmth</a:t>
            </a:r>
            <a:br>
              <a:rPr lang="en-US" dirty="0"/>
            </a:br>
            <a:r>
              <a:rPr lang="en-US" dirty="0"/>
              <a:t>	✓ Color</a:t>
            </a:r>
            <a:br>
              <a:rPr lang="en-US" dirty="0"/>
            </a:br>
            <a:r>
              <a:rPr lang="en-US" dirty="0"/>
              <a:t>	✓ Pulse</a:t>
            </a:r>
            <a:br>
              <a:rPr lang="en-US" dirty="0"/>
            </a:br>
            <a:r>
              <a:rPr lang="en-US" dirty="0"/>
              <a:t>	✓ Sensation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F149C9-582B-4626-8639-15E667C6D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606800"/>
            <a:ext cx="5893397" cy="231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0882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21</TotalTime>
  <Words>518</Words>
  <Application>Microsoft Office PowerPoint</Application>
  <PresentationFormat>Widescreen</PresentationFormat>
  <Paragraphs>92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Arial</vt:lpstr>
      <vt:lpstr>Calibri</vt:lpstr>
      <vt:lpstr>Gill Sans MT</vt:lpstr>
      <vt:lpstr>Times New Roman</vt:lpstr>
      <vt:lpstr>Gallery</vt:lpstr>
      <vt:lpstr>PowerPoint Presentation</vt:lpstr>
      <vt:lpstr>MODULE TWO FIRST AID MANAGEMENT IN EMERGENCIES AT PRIMARY HEALTHCARE LEVEL  SESSION 2.7: FRACTURES, DISLOCATION &amp; SPRAINS    </vt:lpstr>
      <vt:lpstr>Introduction</vt:lpstr>
      <vt:lpstr>Session Objectives</vt:lpstr>
      <vt:lpstr>Definitions &amp; Key Features</vt:lpstr>
      <vt:lpstr>First Aid Principles</vt:lpstr>
      <vt:lpstr>Immobilization Techniques</vt:lpstr>
      <vt:lpstr>Using Slings &amp; Bandages</vt:lpstr>
      <vt:lpstr>Splinting Techniques</vt:lpstr>
      <vt:lpstr>PowerPoint Presentation</vt:lpstr>
      <vt:lpstr>PowerPoint Presentation</vt:lpstr>
      <vt:lpstr>Fractures and Dislocation- Important Points </vt:lpstr>
      <vt:lpstr>Practical Demonstration (Activity) </vt:lpstr>
      <vt:lpstr>Key Takeaways </vt:lpstr>
      <vt:lpstr>Reflection 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4</cp:revision>
  <dcterms:created xsi:type="dcterms:W3CDTF">2025-11-22T16:28:43Z</dcterms:created>
  <dcterms:modified xsi:type="dcterms:W3CDTF">2025-11-23T11:55:52Z</dcterms:modified>
</cp:coreProperties>
</file>